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391" r:id="rId3"/>
    <p:sldId id="399" r:id="rId4"/>
    <p:sldId id="429" r:id="rId5"/>
    <p:sldId id="430" r:id="rId6"/>
    <p:sldId id="442" r:id="rId7"/>
    <p:sldId id="432" r:id="rId8"/>
    <p:sldId id="329" r:id="rId9"/>
    <p:sldId id="438" r:id="rId10"/>
    <p:sldId id="439" r:id="rId11"/>
    <p:sldId id="440" r:id="rId12"/>
    <p:sldId id="443" r:id="rId13"/>
    <p:sldId id="431" r:id="rId14"/>
    <p:sldId id="401" r:id="rId15"/>
    <p:sldId id="436" r:id="rId16"/>
    <p:sldId id="433" r:id="rId17"/>
    <p:sldId id="434" r:id="rId18"/>
    <p:sldId id="43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67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27"/>
    <p:restoredTop sz="83405"/>
  </p:normalViewPr>
  <p:slideViewPr>
    <p:cSldViewPr snapToGrid="0">
      <p:cViewPr varScale="1">
        <p:scale>
          <a:sx n="98" d="100"/>
          <a:sy n="98" d="100"/>
        </p:scale>
        <p:origin x="920" y="240"/>
      </p:cViewPr>
      <p:guideLst/>
    </p:cSldViewPr>
  </p:slideViewPr>
  <p:outlineViewPr>
    <p:cViewPr>
      <p:scale>
        <a:sx n="33" d="100"/>
        <a:sy n="33" d="100"/>
      </p:scale>
      <p:origin x="0" y="-1024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0F0A5-FF7A-164A-AF2C-3D2139C443A8}" type="datetimeFigureOut">
              <a:rPr lang="en-US" smtClean="0"/>
              <a:t>5/20/25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7BC4E-7216-AE4F-A645-970444707E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73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>
          <a:extLst>
            <a:ext uri="{FF2B5EF4-FFF2-40B4-BE49-F238E27FC236}">
              <a16:creationId xmlns:a16="http://schemas.microsoft.com/office/drawing/2014/main" id="{6F2028D8-25D8-76D7-036A-051F1A684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>
            <a:extLst>
              <a:ext uri="{FF2B5EF4-FFF2-40B4-BE49-F238E27FC236}">
                <a16:creationId xmlns:a16="http://schemas.microsoft.com/office/drawing/2014/main" id="{8A29B5CE-07BB-4292-4057-8C99CB31CE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>
            <a:extLst>
              <a:ext uri="{FF2B5EF4-FFF2-40B4-BE49-F238E27FC236}">
                <a16:creationId xmlns:a16="http://schemas.microsoft.com/office/drawing/2014/main" id="{5EEE54AC-F5C1-E52D-CAFB-943E66CCC7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>
            <a:extLst>
              <a:ext uri="{FF2B5EF4-FFF2-40B4-BE49-F238E27FC236}">
                <a16:creationId xmlns:a16="http://schemas.microsoft.com/office/drawing/2014/main" id="{46C7CE97-D8E4-D89C-1BFF-BB4B41BE8F2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9854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38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4DF9D-47BA-74B4-C357-E7D150914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572D41-58EF-2C0D-8840-294D746FA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D5B28F-6F60-7DDC-BF10-0687BE00A7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6FF21-1EA3-723B-D1D0-25850C8AFB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93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95605-20EF-F4D6-0F7A-F31861B7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BAC008-D1CF-31AE-6973-775EFF569F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4EB8E4-394C-A002-4595-1683BB26C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7E80A-F6FA-E0CF-0F95-3E5B0B2BE4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33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98280-5F31-8D53-2975-EF254C5FD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FC5284-F644-3620-50EB-15C1D96FAF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53CEB-3E7D-C1EE-9234-EFCB2FF62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A827F-3253-9205-24C3-2CCBB6B7AC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46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1C5CA-D591-BD2B-853E-66B624C92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024E92-1567-5E18-7B04-30B13B992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08EA3E-1F2E-F944-85BB-425EE4E040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48CF9-AAF9-4147-3883-23A2C105B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76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9319B-DA3C-8F07-8FD2-D459709B0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D88BFB-963D-0085-72F9-9AB75C6E5C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6F563D-CAAF-4E20-853C-3E73EC76DA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EA554-DADD-2374-8E58-39E09E5800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7BC4E-7216-AE4F-A645-970444707E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D6D1-E265-BD43-BA94-5AF7BA9391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0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1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7AE9D-220D-26B1-BFF9-C985D97E8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32606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3F7E1A1F-693B-BF15-F36F-C85C59BF1753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1154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60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38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26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7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0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01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7721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14D6D1-E265-BD43-BA94-5AF7BA93914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oogle Shape;15;p1" descr="Untitled.png" title="Be Boulder.">
            <a:extLst>
              <a:ext uri="{FF2B5EF4-FFF2-40B4-BE49-F238E27FC236}">
                <a16:creationId xmlns:a16="http://schemas.microsoft.com/office/drawing/2014/main" id="{FED4F13C-7107-13F5-3D07-66CCF3D8AF53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269922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16;p1">
            <a:extLst>
              <a:ext uri="{FF2B5EF4-FFF2-40B4-BE49-F238E27FC236}">
                <a16:creationId xmlns:a16="http://schemas.microsoft.com/office/drawing/2014/main" id="{245E6188-2553-2EB5-73DE-608023BD25F3}"/>
              </a:ext>
            </a:extLst>
          </p:cNvPr>
          <p:cNvCxnSpPr/>
          <p:nvPr userDrawn="1"/>
        </p:nvCxnSpPr>
        <p:spPr>
          <a:xfrm rot="10800000" flipH="1">
            <a:off x="457200" y="6214428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" name="Google Shape;17;p1">
            <a:extLst>
              <a:ext uri="{FF2B5EF4-FFF2-40B4-BE49-F238E27FC236}">
                <a16:creationId xmlns:a16="http://schemas.microsoft.com/office/drawing/2014/main" id="{45285089-603C-0C58-5256-EFE3255707FB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269922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734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curc.readthedocs.io/en/latest/getting_started/logging-in.html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t.wikipedia.org/wiki/Any_Key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iterm2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iterm2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terminal/issues/5612" TargetMode="External"/><Relationship Id="rId2" Type="http://schemas.openxmlformats.org/officeDocument/2006/relationships/hyperlink" Target="https://learn.microsoft.com/en-us/windows/termin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wezterm.org/index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macc_202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6;p14">
            <a:extLst>
              <a:ext uri="{FF2B5EF4-FFF2-40B4-BE49-F238E27FC236}">
                <a16:creationId xmlns:a16="http://schemas.microsoft.com/office/drawing/2014/main" id="{5739AD9E-9832-8A74-8738-BBB12A8E194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0599" y="4960075"/>
            <a:ext cx="10708611" cy="118170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1" vertOverflow="overflow" horzOverflow="overflow" vert="horz" wrap="square" lIns="91425" tIns="45700" rIns="91425" bIns="4570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tabLst/>
              <a:defRPr/>
            </a:pPr>
            <a:r>
              <a:rPr kumimoji="0" lang="en-US" sz="53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tmux</a:t>
            </a:r>
            <a:r>
              <a:rPr kumimoji="0" lang="en-US" sz="53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: Tools to enhance your terminal</a:t>
            </a:r>
          </a:p>
        </p:txBody>
      </p:sp>
      <p:pic>
        <p:nvPicPr>
          <p:cNvPr id="4" name="Google Shape;95;p14">
            <a:extLst>
              <a:ext uri="{FF2B5EF4-FFF2-40B4-BE49-F238E27FC236}">
                <a16:creationId xmlns:a16="http://schemas.microsoft.com/office/drawing/2014/main" id="{E176F1C6-FC07-674A-FF8B-B0963A8E6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6" name="Picture 2" descr="A QR code linking to the Research Computing account registation guide">
            <a:extLst>
              <a:ext uri="{FF2B5EF4-FFF2-40B4-BE49-F238E27FC236}">
                <a16:creationId xmlns:a16="http://schemas.microsoft.com/office/drawing/2014/main" id="{725819A3-AC20-57CA-1E3E-8657C15E2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1582" y="399513"/>
            <a:ext cx="2743200" cy="2743200"/>
          </a:xfrm>
          <a:prstGeom prst="roundRect">
            <a:avLst/>
          </a:prstGeom>
          <a:noFill/>
          <a:ln w="571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F02510-DD1B-042C-B035-61D7C4B99124}"/>
              </a:ext>
            </a:extLst>
          </p:cNvPr>
          <p:cNvSpPr txBox="1"/>
          <p:nvPr/>
        </p:nvSpPr>
        <p:spPr>
          <a:xfrm>
            <a:off x="9422804" y="3299789"/>
            <a:ext cx="182075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hlinkClick r:id="rId5"/>
              </a:rPr>
              <a:t>RC Account </a:t>
            </a:r>
          </a:p>
          <a:p>
            <a:pPr algn="ctr"/>
            <a:r>
              <a:rPr lang="en-US" sz="2400" dirty="0">
                <a:hlinkClick r:id="rId5"/>
              </a:rPr>
              <a:t>Registration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112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F7EEB-013A-0474-9826-2FCD92C78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FA91-892D-A626-7789-2CDD1549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and Command 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11174-D61E-7A49-6D54-9B25CACE0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654884"/>
          </a:xfrm>
        </p:spPr>
        <p:txBody>
          <a:bodyPr>
            <a:normAutofit fontScale="92500" lnSpcReduction="10000"/>
          </a:bodyPr>
          <a:lstStyle/>
          <a:p>
            <a:r>
              <a:rPr lang="en-US" sz="3200" i="1" dirty="0"/>
              <a:t>tmux </a:t>
            </a:r>
            <a:r>
              <a:rPr lang="en-US" sz="3200" dirty="0"/>
              <a:t>uses a set of </a:t>
            </a:r>
            <a:r>
              <a:rPr lang="en-US" sz="3200" b="1" dirty="0"/>
              <a:t>prefix</a:t>
            </a:r>
            <a:r>
              <a:rPr lang="en-US" sz="3200" dirty="0"/>
              <a:t> and </a:t>
            </a:r>
            <a:r>
              <a:rPr lang="en-US" sz="3200" b="1" dirty="0"/>
              <a:t>command</a:t>
            </a:r>
            <a:r>
              <a:rPr lang="en-US" sz="3200" dirty="0"/>
              <a:t> keys to: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Attach and detach sessions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Split the terminal into panes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Move between terminal panes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Create and switch between new windows</a:t>
            </a:r>
          </a:p>
          <a:p>
            <a:pPr lvl="1"/>
            <a:r>
              <a:rPr lang="en-US" sz="2800" i="1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Close panes and windows</a:t>
            </a:r>
          </a:p>
          <a:p>
            <a:r>
              <a:rPr lang="en-US" sz="3200" i="1" dirty="0"/>
              <a:t>tmux</a:t>
            </a:r>
            <a:r>
              <a:rPr lang="en-US" sz="3200" dirty="0"/>
              <a:t> always uses Ctrl-B (denoted as C-b) for its prefix, followed by another character for the command</a:t>
            </a:r>
          </a:p>
          <a:p>
            <a:pPr lvl="1"/>
            <a:r>
              <a:rPr lang="en-US" sz="2800" dirty="0"/>
              <a:t>Even on Macs!</a:t>
            </a:r>
          </a:p>
          <a:p>
            <a:r>
              <a:rPr lang="en-US" sz="3200" dirty="0"/>
              <a:t>Press the prefix keys at the same time, then let go, and press the command key!</a:t>
            </a:r>
          </a:p>
        </p:txBody>
      </p:sp>
      <p:pic>
        <p:nvPicPr>
          <p:cNvPr id="6" name="Picture 5" descr="An image of a beige keyboard, focused on the control, alt, and Windows keys">
            <a:extLst>
              <a:ext uri="{FF2B5EF4-FFF2-40B4-BE49-F238E27FC236}">
                <a16:creationId xmlns:a16="http://schemas.microsoft.com/office/drawing/2014/main" id="{2CF3FB9D-54CE-B430-EA3F-FC2EABBA4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33234" y="304739"/>
            <a:ext cx="2737184" cy="190082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313F6-4BC5-6343-687E-2FAEE2E4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17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B3F13-0159-509A-2CDD-D903F5916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BEEFD-5C46-F3D5-8289-D83D4010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0C440-E7E0-D270-49B9-A7EA51234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333500"/>
            <a:ext cx="10921332" cy="481329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Split terminal left/right: </a:t>
            </a:r>
            <a:r>
              <a:rPr lang="en-US" sz="3200" b="1" dirty="0"/>
              <a:t>C-b %</a:t>
            </a:r>
            <a:endParaRPr lang="en-US" sz="3200" dirty="0"/>
          </a:p>
          <a:p>
            <a:r>
              <a:rPr lang="en-US" sz="3200" dirty="0"/>
              <a:t>Split terminal top/bottom: </a:t>
            </a:r>
            <a:r>
              <a:rPr lang="en-US" sz="3200" b="1" dirty="0"/>
              <a:t>C-b “</a:t>
            </a:r>
          </a:p>
          <a:p>
            <a:r>
              <a:rPr lang="en-US" sz="3200" dirty="0"/>
              <a:t>Move to a different pane: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&lt;arrow key pointing to pane&gt;</a:t>
            </a:r>
          </a:p>
          <a:p>
            <a:r>
              <a:rPr lang="en-US" sz="3200" dirty="0"/>
              <a:t>Close a pane: </a:t>
            </a:r>
            <a:r>
              <a:rPr lang="en-US" sz="3200" b="1" dirty="0"/>
              <a:t>Ctrl-d</a:t>
            </a:r>
            <a:r>
              <a:rPr lang="en-US" sz="3200" dirty="0"/>
              <a:t> or type </a:t>
            </a:r>
            <a:r>
              <a:rPr lang="en-US" sz="3200" b="1" dirty="0"/>
              <a:t>exit</a:t>
            </a:r>
            <a:endParaRPr lang="en-US" sz="3200" dirty="0"/>
          </a:p>
          <a:p>
            <a:r>
              <a:rPr lang="en-US" sz="3200" dirty="0"/>
              <a:t>Create new window: </a:t>
            </a:r>
            <a:r>
              <a:rPr lang="en-US" sz="3200" b="1" dirty="0"/>
              <a:t>C-b c</a:t>
            </a:r>
            <a:endParaRPr lang="en-US" sz="3200" dirty="0"/>
          </a:p>
          <a:p>
            <a:r>
              <a:rPr lang="en-US" sz="3200" dirty="0"/>
              <a:t>Switch between windows: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n </a:t>
            </a:r>
            <a:r>
              <a:rPr lang="en-US" sz="3200" dirty="0"/>
              <a:t>(next) or </a:t>
            </a:r>
            <a:r>
              <a:rPr lang="en-US" sz="3200" b="1" dirty="0"/>
              <a:t>C-b</a:t>
            </a:r>
            <a:r>
              <a:rPr lang="en-US" sz="3200" dirty="0"/>
              <a:t> </a:t>
            </a:r>
            <a:r>
              <a:rPr lang="en-US" sz="3200" b="1" dirty="0"/>
              <a:t>p</a:t>
            </a:r>
            <a:r>
              <a:rPr lang="en-US" sz="3200" dirty="0"/>
              <a:t> (previous)</a:t>
            </a:r>
          </a:p>
          <a:p>
            <a:r>
              <a:rPr lang="en-US" sz="3200" dirty="0"/>
              <a:t>Detach from session: </a:t>
            </a:r>
            <a:r>
              <a:rPr lang="en-US" sz="3200" b="1" dirty="0"/>
              <a:t>C-b d</a:t>
            </a:r>
            <a:endParaRPr lang="en-US" sz="3200" dirty="0"/>
          </a:p>
          <a:p>
            <a:r>
              <a:rPr lang="en-US" sz="3200" dirty="0"/>
              <a:t>List sessions: </a:t>
            </a:r>
            <a:r>
              <a:rPr lang="en-US" sz="3200" b="1" dirty="0"/>
              <a:t>tmux ls</a:t>
            </a:r>
          </a:p>
          <a:p>
            <a:r>
              <a:rPr lang="en-US" sz="3200" dirty="0"/>
              <a:t>Attach to specific session: </a:t>
            </a:r>
            <a:r>
              <a:rPr lang="en-US" sz="3200" b="1" dirty="0"/>
              <a:t>tmux attach –t </a:t>
            </a:r>
            <a:r>
              <a:rPr lang="en-US" sz="3200" b="1" i="1" dirty="0"/>
              <a:t>n</a:t>
            </a:r>
            <a:r>
              <a:rPr lang="en-US" sz="3200" dirty="0"/>
              <a:t>, where n is the session number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D7527-A22E-3476-6453-ED6B9F569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32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34CB2-B860-EAC5-F7C6-7DBD852E1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1325-6B92-2A74-A21F-511AF7B8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6C1A2-B1CC-7BE4-6E35-38CD4AA2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74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F05A5-3FAE-1CB0-AD0D-9DCA2461B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D1E3-20D9-11DF-D4E4-FC3B18A67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Tools to simplify tmux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1364C1-3DF9-685B-FA04-3E5C7E016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76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8D7FA-8119-E32C-3987-FD778D87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of tmux for Mac: </a:t>
            </a:r>
            <a:r>
              <a:rPr lang="en-US" i="1" dirty="0">
                <a:hlinkClick r:id="rId2"/>
              </a:rPr>
              <a:t>iTerm2</a:t>
            </a:r>
            <a:endParaRPr lang="en-US" i="1" dirty="0"/>
          </a:p>
        </p:txBody>
      </p:sp>
      <p:pic>
        <p:nvPicPr>
          <p:cNvPr id="7" name="Picture 6" descr="A screenshot of tmux in iTerm2">
            <a:extLst>
              <a:ext uri="{FF2B5EF4-FFF2-40B4-BE49-F238E27FC236}">
                <a16:creationId xmlns:a16="http://schemas.microsoft.com/office/drawing/2014/main" id="{03256543-5DFF-23A2-1DC9-35476822A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773" y="1715396"/>
            <a:ext cx="6208767" cy="42170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659DF-98A4-EC06-493B-061C0F0C4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40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41F6F-6247-C10D-137E-7ECB81B2D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D835B-99C7-228C-8A48-B9D1271FB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i="1" u="sng" dirty="0">
                <a:solidFill>
                  <a:srgbClr val="467886"/>
                </a:solidFill>
              </a:rPr>
              <a:t>iT</a:t>
            </a:r>
            <a:r>
              <a:rPr lang="en-US" i="1" dirty="0">
                <a:hlinkClick r:id="rId2"/>
              </a:rPr>
              <a:t>erm2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B9E49-39E9-0A00-068D-FD56B967A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>
                <a:latin typeface="+mj-lt"/>
              </a:rPr>
              <a:t>From your laptop, ssh to a specific CURC login node (login-ci[3,4,5]): </a:t>
            </a:r>
          </a:p>
          <a:p>
            <a:endParaRPr lang="en-US" sz="3200" dirty="0">
              <a:latin typeface="+mj-lt"/>
            </a:endParaRPr>
          </a:p>
          <a:p>
            <a:pPr marL="457200" lvl="1" indent="0">
              <a:buNone/>
            </a:pP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	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$ ssh ralphie@xsede.org@login-ci4.rc.colorado.edu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Once logged in, attach to a tmux session with the `</a:t>
            </a:r>
            <a:r>
              <a:rPr lang="en-US" sz="32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-CC</a:t>
            </a:r>
            <a:r>
              <a:rPr lang="en-US" sz="3200" dirty="0">
                <a:latin typeface="+mj-lt"/>
              </a:rPr>
              <a:t>` option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    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     	$ tmux -CC </a:t>
            </a:r>
            <a:r>
              <a:rPr lang="en-US" sz="1900" i="1" dirty="0">
                <a:latin typeface="+mj-lt"/>
              </a:rPr>
              <a:t>(#first time you start session)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 	$ tmux -CC attach </a:t>
            </a:r>
            <a:r>
              <a:rPr lang="en-US" sz="1900" i="1" dirty="0">
                <a:latin typeface="+mj-lt"/>
              </a:rPr>
              <a:t>(# when reconnecting to session)</a:t>
            </a:r>
            <a:endParaRPr lang="en-US" sz="1900" dirty="0">
              <a:latin typeface="+mj-lt"/>
            </a:endParaRP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Now use tmux in the </a:t>
            </a:r>
            <a:r>
              <a:rPr lang="en-US" sz="3200" i="1" dirty="0">
                <a:latin typeface="+mj-lt"/>
              </a:rPr>
              <a:t>iTerm2</a:t>
            </a:r>
            <a:r>
              <a:rPr lang="en-US" sz="3200" dirty="0">
                <a:latin typeface="+mj-lt"/>
              </a:rPr>
              <a:t> terminal with all tmux syntax abstracted!</a:t>
            </a:r>
          </a:p>
          <a:p>
            <a:pPr lvl="1"/>
            <a:r>
              <a:rPr lang="en-US" sz="2800" dirty="0">
                <a:latin typeface="+mj-lt"/>
              </a:rPr>
              <a:t>Demo….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9C549-2A52-F980-65FD-89671D970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99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6B80A-8F9E-0176-4242-660D8D060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2F911-5E89-1301-1226-BE1F5103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 tmux integration options for Windows: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7208FA-2691-1706-734C-56339FEC0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Terminal emulators that support </a:t>
            </a:r>
            <a:r>
              <a:rPr lang="en-US" sz="3200" dirty="0" err="1"/>
              <a:t>tmux’s</a:t>
            </a:r>
            <a:r>
              <a:rPr lang="en-US" sz="3200" dirty="0"/>
              <a:t> control (`-CC`) mode, which enables abstraction of tmux syntax: </a:t>
            </a:r>
          </a:p>
          <a:p>
            <a:endParaRPr lang="en-US" sz="3200" dirty="0"/>
          </a:p>
          <a:p>
            <a:pPr lvl="1"/>
            <a:r>
              <a:rPr lang="en-US" sz="2800" dirty="0"/>
              <a:t>Native option: </a:t>
            </a:r>
            <a:r>
              <a:rPr lang="en-US" sz="2800" dirty="0">
                <a:hlinkClick r:id="rId2"/>
              </a:rPr>
              <a:t>Windows Terminal w/ WSL </a:t>
            </a:r>
            <a:endParaRPr lang="en-US" sz="2800" dirty="0"/>
          </a:p>
          <a:p>
            <a:pPr lvl="2"/>
            <a:r>
              <a:rPr lang="en-US" sz="2400" dirty="0">
                <a:hlinkClick r:id="rId3"/>
              </a:rPr>
              <a:t>additional docs on –CC option</a:t>
            </a:r>
            <a:endParaRPr lang="en-US" sz="2400" dirty="0"/>
          </a:p>
          <a:p>
            <a:pPr lvl="2"/>
            <a:endParaRPr lang="en-US" sz="2400" dirty="0"/>
          </a:p>
          <a:p>
            <a:pPr lvl="1"/>
            <a:endParaRPr lang="en-US" sz="2800" dirty="0"/>
          </a:p>
          <a:p>
            <a:pPr lvl="1"/>
            <a:r>
              <a:rPr lang="en-US" sz="2800" dirty="0" err="1"/>
              <a:t>iTerm</a:t>
            </a:r>
            <a:r>
              <a:rPr lang="en-US" sz="2800" dirty="0"/>
              <a:t>-like option: </a:t>
            </a:r>
            <a:r>
              <a:rPr lang="en-US" sz="2800" dirty="0">
                <a:hlinkClick r:id="rId4"/>
              </a:rPr>
              <a:t>Wezterm</a:t>
            </a:r>
            <a:r>
              <a:rPr lang="en-US" sz="2800" dirty="0"/>
              <a:t> </a:t>
            </a:r>
            <a:r>
              <a:rPr lang="en-US" sz="2800" dirty="0">
                <a:sym typeface="Wingdings" pitchFamily="2" charset="2"/>
              </a:rPr>
              <a:t></a:t>
            </a:r>
            <a:endParaRPr lang="en-US" sz="2800" dirty="0"/>
          </a:p>
        </p:txBody>
      </p:sp>
      <p:pic>
        <p:nvPicPr>
          <p:cNvPr id="11" name="Picture 10" descr="A screenshot of Wezterm">
            <a:extLst>
              <a:ext uri="{FF2B5EF4-FFF2-40B4-BE49-F238E27FC236}">
                <a16:creationId xmlns:a16="http://schemas.microsoft.com/office/drawing/2014/main" id="{39698ACA-49CD-53D1-309E-32857836C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987" y="4094674"/>
            <a:ext cx="3274142" cy="18140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194A6-46F4-ACD0-2808-271C4908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87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BF1D8-D9B7-DD97-96D9-E556F068E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1450-F6D5-09A0-644F-8EC334E5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Best Practices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D5325A-F2CA-B182-C360-1CFE20E74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55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84F78-0422-7505-33F9-EEDE1F168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39B66-0CCB-1A1E-E418-2135EFEF4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for using tmux on CURC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C865F-D543-A929-FA2C-12EEB99BD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Run on </a:t>
            </a:r>
            <a:r>
              <a:rPr lang="en-US" dirty="0"/>
              <a:t>specific login nodes</a:t>
            </a:r>
          </a:p>
          <a:p>
            <a:pPr lvl="1"/>
            <a:r>
              <a:rPr lang="en-US" dirty="0"/>
              <a:t>Reason: these are rarely rebooted so sessions will persist for weeks or months</a:t>
            </a:r>
          </a:p>
          <a:p>
            <a:pPr lvl="1"/>
            <a:endParaRPr lang="en-US" dirty="0"/>
          </a:p>
          <a:p>
            <a:r>
              <a:rPr lang="en-US" dirty="0"/>
              <a:t>Do not run on compute nodes</a:t>
            </a:r>
          </a:p>
          <a:p>
            <a:pPr lvl="1"/>
            <a:r>
              <a:rPr lang="en-US" dirty="0"/>
              <a:t>Reason: sessions will end when job ends</a:t>
            </a:r>
          </a:p>
          <a:p>
            <a:pPr lvl="1"/>
            <a:endParaRPr lang="en-US" dirty="0"/>
          </a:p>
          <a:p>
            <a:r>
              <a:rPr lang="en-US" dirty="0"/>
              <a:t>Keep it simple – i.e., no plugins or special features</a:t>
            </a:r>
          </a:p>
          <a:p>
            <a:pPr lvl="1"/>
            <a:r>
              <a:rPr lang="en-US" dirty="0"/>
              <a:t>Reason: plugins often consume more resources than are available on login nodes</a:t>
            </a:r>
          </a:p>
          <a:p>
            <a:pPr lvl="1"/>
            <a:endParaRPr lang="en-US" dirty="0"/>
          </a:p>
          <a:p>
            <a:r>
              <a:rPr lang="en-US" dirty="0"/>
              <a:t>When in doubt, ask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E2CC83-9E48-522F-DF7F-42C146E4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62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>
          <a:extLst>
            <a:ext uri="{FF2B5EF4-FFF2-40B4-BE49-F238E27FC236}">
              <a16:creationId xmlns:a16="http://schemas.microsoft.com/office/drawing/2014/main" id="{E60B2C88-8E69-13C2-DE91-D1E130893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>
            <a:extLst>
              <a:ext uri="{FF2B5EF4-FFF2-40B4-BE49-F238E27FC236}">
                <a16:creationId xmlns:a16="http://schemas.microsoft.com/office/drawing/2014/main" id="{7C00045A-B1F0-7D7E-F3F1-6F51D9CE1B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0213" y="7301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 the Slides 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AAF658-D6A5-E6E8-53AB-8B6D8AE94B86}"/>
              </a:ext>
            </a:extLst>
          </p:cNvPr>
          <p:cNvSpPr txBox="1"/>
          <p:nvPr/>
        </p:nvSpPr>
        <p:spPr>
          <a:xfrm>
            <a:off x="665218" y="5432962"/>
            <a:ext cx="8498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https://github.com/ResearchComputing/rmacc_2025</a:t>
            </a:r>
            <a:r>
              <a:rPr lang="en-US" sz="2800" dirty="0"/>
              <a:t> </a:t>
            </a:r>
          </a:p>
        </p:txBody>
      </p:sp>
      <p:pic>
        <p:nvPicPr>
          <p:cNvPr id="5" name="Picture 4" descr="A QR code linking to the GitHub repository with slides from the symposium&#10;&#10;.">
            <a:extLst>
              <a:ext uri="{FF2B5EF4-FFF2-40B4-BE49-F238E27FC236}">
                <a16:creationId xmlns:a16="http://schemas.microsoft.com/office/drawing/2014/main" id="{C8426564-CD56-8F72-7CC0-47BCE71A8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4765" y="1061882"/>
            <a:ext cx="4202471" cy="4202471"/>
          </a:xfrm>
          <a:prstGeom prst="rect">
            <a:avLst/>
          </a:prstGeom>
        </p:spPr>
      </p:pic>
      <p:sp>
        <p:nvSpPr>
          <p:cNvPr id="402" name="Google Shape;402;p35">
            <a:extLst>
              <a:ext uri="{FF2B5EF4-FFF2-40B4-BE49-F238E27FC236}">
                <a16:creationId xmlns:a16="http://schemas.microsoft.com/office/drawing/2014/main" id="{1496ECAC-EB87-EC31-6168-F7282F5B78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96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E99CD-318A-4C11-494F-A185F845B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80CEB-E745-4AD6-882A-16CF2B03E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Overview of tmux</a:t>
            </a:r>
          </a:p>
          <a:p>
            <a:endParaRPr lang="en-US" sz="3200" dirty="0"/>
          </a:p>
          <a:p>
            <a:r>
              <a:rPr lang="en-US" sz="3200" dirty="0"/>
              <a:t>Basics of tmux Usage</a:t>
            </a:r>
          </a:p>
          <a:p>
            <a:endParaRPr lang="en-US" sz="3200" dirty="0"/>
          </a:p>
          <a:p>
            <a:r>
              <a:rPr lang="en-US" sz="3200" dirty="0"/>
              <a:t>Tools to simplify tmux</a:t>
            </a:r>
          </a:p>
          <a:p>
            <a:endParaRPr lang="en-US" dirty="0"/>
          </a:p>
          <a:p>
            <a:r>
              <a:rPr lang="en-US" sz="3200" dirty="0"/>
              <a:t>Best practices on CU Research Computing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2F863-4079-346C-DCCC-B9FDC6AF2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19">
            <a:extLst>
              <a:ext uri="{FF2B5EF4-FFF2-40B4-BE49-F238E27FC236}">
                <a16:creationId xmlns:a16="http://schemas.microsoft.com/office/drawing/2014/main" id="{87016C6D-31E6-4DB6-8712-61F5A8CDE3DB}"/>
              </a:ext>
            </a:extLst>
          </p:cNvPr>
          <p:cNvSpPr txBox="1"/>
          <p:nvPr/>
        </p:nvSpPr>
        <p:spPr>
          <a:xfrm>
            <a:off x="1455124" y="4708023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a typeface="Helvetica Neue"/>
                <a:cs typeface="Helvetica Neue"/>
                <a:sym typeface="Helvetica Neue"/>
              </a:rPr>
              <a:t>Ask Questions</a:t>
            </a:r>
            <a:endParaRPr sz="3200" b="1" dirty="0"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Graphic 5" descr="Two cartoon people asking questions with a question mark inside a speech bubble above them">
            <a:extLst>
              <a:ext uri="{FF2B5EF4-FFF2-40B4-BE49-F238E27FC236}">
                <a16:creationId xmlns:a16="http://schemas.microsoft.com/office/drawing/2014/main" id="{8612DCB9-F2E9-D3A9-EAA9-3F3BAE54E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7433" y="931762"/>
            <a:ext cx="4114800" cy="4114800"/>
          </a:xfrm>
          <a:prstGeom prst="rect">
            <a:avLst/>
          </a:prstGeom>
        </p:spPr>
      </p:pic>
      <p:sp>
        <p:nvSpPr>
          <p:cNvPr id="8" name="Google Shape;136;p19">
            <a:extLst>
              <a:ext uri="{FF2B5EF4-FFF2-40B4-BE49-F238E27FC236}">
                <a16:creationId xmlns:a16="http://schemas.microsoft.com/office/drawing/2014/main" id="{C0539B1A-7F64-00E8-BA97-CC9CE0544531}"/>
              </a:ext>
            </a:extLst>
          </p:cNvPr>
          <p:cNvSpPr txBox="1"/>
          <p:nvPr/>
        </p:nvSpPr>
        <p:spPr>
          <a:xfrm>
            <a:off x="7377460" y="4708023"/>
            <a:ext cx="335941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a typeface="Helvetica Neue"/>
                <a:cs typeface="Helvetica Neue"/>
                <a:sym typeface="Helvetica Neue"/>
              </a:rPr>
              <a:t>Discuss Ideas</a:t>
            </a:r>
            <a:endParaRPr sz="3200" b="1" dirty="0"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" name="Graphic 6" descr="Three cartoon people discussing a topic with a generic speech bubble above them">
            <a:extLst>
              <a:ext uri="{FF2B5EF4-FFF2-40B4-BE49-F238E27FC236}">
                <a16:creationId xmlns:a16="http://schemas.microsoft.com/office/drawing/2014/main" id="{E2B3836B-465B-3BAF-79E4-4F1D8D166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99769" y="931762"/>
            <a:ext cx="4114800" cy="4114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8356D5-CEB3-9933-C895-B055AB1A0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CCD25-D635-9672-0D98-196A4292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You can always ask questions!</a:t>
            </a:r>
          </a:p>
        </p:txBody>
      </p:sp>
    </p:spTree>
    <p:extLst>
      <p:ext uri="{BB962C8B-B14F-4D97-AF65-F5344CB8AC3E}">
        <p14:creationId xmlns:p14="http://schemas.microsoft.com/office/powerpoint/2010/main" val="2852927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0EBE4-4957-56C0-A885-675A79654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838F-18EA-0331-5303-DD99AA7F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744D8-BF72-A147-08DF-33CBC8458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14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61A2E-E659-25E8-FABA-2FCD6C366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F8760-4766-B0F7-784E-0D261564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is </a:t>
            </a:r>
            <a:r>
              <a:rPr lang="en-US" i="1" dirty="0"/>
              <a:t>tmux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D1EC-4F45-971C-9ADB-952331AEFD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95900" cy="4351338"/>
          </a:xfrm>
        </p:spPr>
        <p:txBody>
          <a:bodyPr>
            <a:normAutofit/>
          </a:bodyPr>
          <a:lstStyle/>
          <a:p>
            <a:r>
              <a:rPr lang="en-US" sz="3200" i="1" dirty="0"/>
              <a:t>tmux</a:t>
            </a:r>
            <a:r>
              <a:rPr lang="en-US" sz="3200" dirty="0"/>
              <a:t> = </a:t>
            </a:r>
            <a:r>
              <a:rPr lang="en-US" sz="3200" u="sng" dirty="0"/>
              <a:t>t</a:t>
            </a:r>
            <a:r>
              <a:rPr lang="en-US" sz="3200" dirty="0"/>
              <a:t>erminal </a:t>
            </a:r>
            <a:r>
              <a:rPr lang="en-US" sz="3200" u="sng" dirty="0"/>
              <a:t>m</a:t>
            </a:r>
            <a:r>
              <a:rPr lang="en-US" sz="3200" dirty="0"/>
              <a:t>ultiplexor</a:t>
            </a:r>
          </a:p>
          <a:p>
            <a:r>
              <a:rPr lang="en-US" sz="3200" dirty="0"/>
              <a:t>Allows you to split your terminal into multiple “panes”, as well as keep terminal sessions alive</a:t>
            </a:r>
          </a:p>
        </p:txBody>
      </p:sp>
      <p:pic>
        <p:nvPicPr>
          <p:cNvPr id="6" name="Picture 5" descr="A screenshot of tmux on the macOS terminal, showing the terminal split into three sections">
            <a:extLst>
              <a:ext uri="{FF2B5EF4-FFF2-40B4-BE49-F238E27FC236}">
                <a16:creationId xmlns:a16="http://schemas.microsoft.com/office/drawing/2014/main" id="{1F34406D-3EB3-96A1-8FAB-D3EA5EB51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744981"/>
            <a:ext cx="5181600" cy="3368039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4FCC7-64FA-8DAD-8A63-86CA7F63D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77216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5F059E8-B1D2-3D48-AA9B-51027B6B425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15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709BF-C6DC-71BE-6E2B-C936686A1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B3FB-717D-2903-5B61-1E4402C41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58" y="2314240"/>
            <a:ext cx="10928684" cy="1463676"/>
          </a:xfrm>
        </p:spPr>
        <p:txBody>
          <a:bodyPr/>
          <a:lstStyle/>
          <a:p>
            <a:pPr algn="ctr"/>
            <a:r>
              <a:rPr lang="en-US" dirty="0"/>
              <a:t>Basics of tmux Usage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05E3B-BE96-258E-D213-CF4AE7AE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3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dirty="0"/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/>
              <a:t>login to CURC via your terminal (CU Boulder or CSU users):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Monaco" pitchFamily="2" charset="77"/>
              </a:rPr>
              <a:t>$ ssh </a:t>
            </a:r>
            <a:r>
              <a:rPr lang="en-US" sz="2400" dirty="0" err="1">
                <a:latin typeface="Monaco" pitchFamily="2" charset="77"/>
              </a:rPr>
              <a:t>monaghaa@login.rc.colorado.edu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/>
              <a:t>…or login to CURC via your browser (all users):  </a:t>
            </a:r>
            <a:endParaRPr lang="en-US" sz="3200" dirty="0"/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https://ondemand-rmacc.rc.colorado.edu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Clusters -&gt; Alpine shell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FC6C1-E04C-684E-EDE4-9C613E8A5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625C0-109C-23F2-897B-24D348161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A294C-C0AA-2D68-1ADE-B252A2457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168" y="1488741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Once logged in, attach to a tmux session: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    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     	$ tmux </a:t>
            </a:r>
            <a:r>
              <a:rPr lang="en-US" sz="1900" i="1" dirty="0">
                <a:latin typeface="Helvetica" pitchFamily="2" charset="0"/>
              </a:rPr>
              <a:t>(#first time you start session)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  <a:latin typeface="Helvetica" pitchFamily="2" charset="0"/>
              </a:rPr>
              <a:t> 	$ tmux attach </a:t>
            </a:r>
            <a:r>
              <a:rPr lang="en-US" sz="1900" i="1" dirty="0">
                <a:latin typeface="Helvetica" pitchFamily="2" charset="0"/>
              </a:rPr>
              <a:t>(# when reconnecting to session)</a:t>
            </a:r>
            <a:endParaRPr lang="en-US" sz="1900" dirty="0"/>
          </a:p>
          <a:p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84289-42A7-B2F5-A72A-664F0DA0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10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6391</TotalTime>
  <Words>620</Words>
  <Application>Microsoft Macintosh PowerPoint</Application>
  <PresentationFormat>Widescreen</PresentationFormat>
  <Paragraphs>118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Aptos</vt:lpstr>
      <vt:lpstr>Aptos Display</vt:lpstr>
      <vt:lpstr>Arial</vt:lpstr>
      <vt:lpstr>Arial Black</vt:lpstr>
      <vt:lpstr>Century Gothic</vt:lpstr>
      <vt:lpstr>Helvetica</vt:lpstr>
      <vt:lpstr>Helvetica Neue</vt:lpstr>
      <vt:lpstr>Monaco</vt:lpstr>
      <vt:lpstr>Wingdings</vt:lpstr>
      <vt:lpstr>Office Theme</vt:lpstr>
      <vt:lpstr>tmux: Tools to enhance your terminal</vt:lpstr>
      <vt:lpstr>View the Slides </vt:lpstr>
      <vt:lpstr>Session Outline</vt:lpstr>
      <vt:lpstr>You can always ask questions!</vt:lpstr>
      <vt:lpstr>Overview</vt:lpstr>
      <vt:lpstr>What is tmux?</vt:lpstr>
      <vt:lpstr>Basics of tmux Usage</vt:lpstr>
      <vt:lpstr>Logging into CU Research Computing</vt:lpstr>
      <vt:lpstr>Getting Started</vt:lpstr>
      <vt:lpstr>Prefix and Command Keys</vt:lpstr>
      <vt:lpstr>Basic Commands</vt:lpstr>
      <vt:lpstr>Demo</vt:lpstr>
      <vt:lpstr>Tools to simplify tmux</vt:lpstr>
      <vt:lpstr>Integration of tmux for Mac: iTerm2</vt:lpstr>
      <vt:lpstr>Using iTerm2</vt:lpstr>
      <vt:lpstr>Similar tmux integration options for Windows:</vt:lpstr>
      <vt:lpstr>Best Practices</vt:lpstr>
      <vt:lpstr>Best Practices for using tmux on CURC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Reiland</dc:creator>
  <cp:lastModifiedBy>John Reiland</cp:lastModifiedBy>
  <cp:revision>19</cp:revision>
  <dcterms:created xsi:type="dcterms:W3CDTF">2025-02-04T17:50:00Z</dcterms:created>
  <dcterms:modified xsi:type="dcterms:W3CDTF">2025-05-20T21:33:02Z</dcterms:modified>
</cp:coreProperties>
</file>

<file path=docProps/thumbnail.jpeg>
</file>